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7" r:id="rId3"/>
    <p:sldId id="319" r:id="rId4"/>
    <p:sldId id="308" r:id="rId5"/>
    <p:sldId id="309" r:id="rId6"/>
    <p:sldId id="320" r:id="rId7"/>
    <p:sldId id="271" r:id="rId8"/>
    <p:sldId id="312" r:id="rId9"/>
    <p:sldId id="313" r:id="rId10"/>
    <p:sldId id="314" r:id="rId11"/>
    <p:sldId id="315" r:id="rId12"/>
    <p:sldId id="317" r:id="rId13"/>
    <p:sldId id="316" r:id="rId14"/>
    <p:sldId id="318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91" r:id="rId27"/>
  </p:sldIdLst>
  <p:sldSz cx="9144000" cy="5143500" type="screen16x9"/>
  <p:notesSz cx="6858000" cy="9144000"/>
  <p:embeddedFontLst>
    <p:embeddedFont>
      <p:font typeface="Roboto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6863F1-4224-492C-B3DC-87C9DD29B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76" y="-68"/>
      </p:cViewPr>
      <p:guideLst>
        <p:guide orient="horz" pos="1523"/>
        <p:guide pos="28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39319" y="5464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 smtClean="0">
                <a:sym typeface="+mn-ea"/>
              </a:rPr>
              <a:t>Car Crash Analysis</a:t>
            </a:r>
            <a:endParaRPr lang="en-GB" b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75641" y="3043994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smtClean="0">
                <a:sym typeface="+mn-ea"/>
              </a:rPr>
              <a:t>Aditya Satam MT2020058</a:t>
            </a:r>
          </a:p>
          <a:p>
            <a:pPr marL="0" indent="0"/>
            <a:r>
              <a:rPr lang="en-US" altLang="en-GB" dirty="0" smtClean="0">
                <a:sym typeface="+mn-ea"/>
              </a:rPr>
              <a:t>Mohit Choudhary MT2020134</a:t>
            </a:r>
            <a:endParaRPr lang="en-US" altLang="en-GB" dirty="0"/>
          </a:p>
          <a:p>
            <a:pPr marL="0" lvl="0" indent="0"/>
            <a:r>
              <a:rPr lang="en-US" altLang="en-GB" dirty="0" smtClean="0">
                <a:sym typeface="+mn-ea"/>
              </a:rPr>
              <a:t>Shubham Ahlawat MT2020163</a:t>
            </a:r>
            <a:endParaRPr lang="en-US" alt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32" y="1228954"/>
            <a:ext cx="6528135" cy="2504905"/>
          </a:xfrm>
          <a:prstGeom prst="rect">
            <a:avLst/>
          </a:prstGeom>
        </p:spPr>
      </p:pic>
      <p:sp>
        <p:nvSpPr>
          <p:cNvPr id="5" name="Google Shape;74;p14"/>
          <p:cNvSpPr txBox="1"/>
          <p:nvPr/>
        </p:nvSpPr>
        <p:spPr>
          <a:xfrm>
            <a:off x="541554" y="39672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2000" b="1" dirty="0" smtClean="0"/>
              <a:t>Accident trends over time series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34" y="1065511"/>
            <a:ext cx="2574347" cy="2705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1" y="1302459"/>
            <a:ext cx="3765744" cy="3079908"/>
          </a:xfrm>
          <a:prstGeom prst="rect">
            <a:avLst/>
          </a:prstGeom>
        </p:spPr>
      </p:pic>
      <p:sp>
        <p:nvSpPr>
          <p:cNvPr id="6" name="Google Shape;74;p14"/>
          <p:cNvSpPr txBox="1"/>
          <p:nvPr/>
        </p:nvSpPr>
        <p:spPr>
          <a:xfrm>
            <a:off x="541554" y="39672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2000" b="1" dirty="0" smtClean="0"/>
              <a:t>Accident severity levels analysis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5" name="Picture 4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45" y="1774681"/>
            <a:ext cx="3600635" cy="2603634"/>
          </a:xfrm>
          <a:prstGeom prst="rect">
            <a:avLst/>
          </a:prstGeom>
        </p:spPr>
      </p:pic>
      <p:sp>
        <p:nvSpPr>
          <p:cNvPr id="6" name="Google Shape;74;p14"/>
          <p:cNvSpPr txBox="1"/>
          <p:nvPr/>
        </p:nvSpPr>
        <p:spPr>
          <a:xfrm>
            <a:off x="541554" y="39672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2000" b="1" dirty="0" smtClean="0"/>
              <a:t>Weather Conditions effect on accidents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sz="2000" dirty="0" smtClean="0"/>
              <a:t>Most accidents occurring streets vs. its severity</a:t>
            </a:r>
            <a:endParaRPr lang="en-US" sz="2000" dirty="0"/>
          </a:p>
        </p:txBody>
      </p:sp>
      <p:pic>
        <p:nvPicPr>
          <p:cNvPr id="8" name="Picture 7" descr="Cap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4" y="809186"/>
            <a:ext cx="6477333" cy="4242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" altLang="en-US" sz="2000" b="1" dirty="0" smtClean="0"/>
              <a:t>Spatial Analysis of </a:t>
            </a:r>
            <a:r>
              <a:rPr lang="en-US" altLang="en-US" sz="2000" b="1" dirty="0" smtClean="0"/>
              <a:t>Accidents on the map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346" y="987552"/>
            <a:ext cx="7313382" cy="3827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IN" altLang="en-US" sz="2000" b="1" dirty="0" smtClean="0"/>
              <a:t>Create Train data frame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34" y="1058875"/>
            <a:ext cx="47117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296" y="629311"/>
            <a:ext cx="65278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74;p14"/>
          <p:cNvSpPr txBox="1"/>
          <p:nvPr/>
        </p:nvSpPr>
        <p:spPr>
          <a:xfrm>
            <a:off x="578130" y="10241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Add &amp; rename columns to Train data</a:t>
            </a:r>
            <a:endParaRPr lang="en-US" sz="2000" dirty="0" smtClean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8719" y="846302"/>
            <a:ext cx="685800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Google Shape;74;p14"/>
          <p:cNvSpPr txBox="1"/>
          <p:nvPr/>
        </p:nvSpPr>
        <p:spPr>
          <a:xfrm>
            <a:off x="578130" y="10241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Create year, month, date columns &amp; handle null values in Train data</a:t>
            </a:r>
            <a:endParaRPr lang="en-US" sz="2000" dirty="0" smtClean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Create Test data frame</a:t>
            </a:r>
            <a:endParaRPr lang="en-US" sz="2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221" y="919886"/>
            <a:ext cx="43815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3333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smtClean="0"/>
              <a:t>Content</a:t>
            </a:r>
            <a:endParaRPr lang="en-US" altLang="en-GB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13644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altLang="en-US" b="1" dirty="0" smtClean="0"/>
              <a:t>1. Understanding Source Dataset</a:t>
            </a:r>
          </a:p>
          <a:p>
            <a:pPr marL="0" lvl="0" indent="0"/>
            <a:endParaRPr lang="en-US" altLang="en-US" b="1" dirty="0" smtClean="0"/>
          </a:p>
          <a:p>
            <a:pPr marL="0" lvl="0" indent="0"/>
            <a:r>
              <a:rPr lang="en-US" altLang="en-US" b="1" dirty="0" smtClean="0"/>
              <a:t>2</a:t>
            </a:r>
            <a:r>
              <a:rPr lang="en-US" altLang="en-US" b="1" dirty="0"/>
              <a:t>.</a:t>
            </a:r>
            <a:r>
              <a:rPr lang="en-US" altLang="en-US" dirty="0"/>
              <a:t> </a:t>
            </a:r>
            <a:r>
              <a:rPr lang="en-US" altLang="en-US" b="1" dirty="0" smtClean="0"/>
              <a:t>Initial Cleanup of the data</a:t>
            </a:r>
            <a:endParaRPr lang="" altLang="en-US" b="1" dirty="0" smtClean="0"/>
          </a:p>
          <a:p>
            <a:pPr marL="0" lvl="0" indent="0"/>
            <a:endParaRPr lang="" altLang="en-US" b="1" dirty="0" smtClean="0"/>
          </a:p>
          <a:p>
            <a:pPr marL="0" lvl="0" indent="0"/>
            <a:r>
              <a:rPr lang="" altLang="en-US" b="1" dirty="0" smtClean="0"/>
              <a:t>3. </a:t>
            </a:r>
            <a:r>
              <a:rPr lang="en-US" altLang="en-US" b="1" dirty="0" smtClean="0"/>
              <a:t>EDA Observations</a:t>
            </a:r>
          </a:p>
          <a:p>
            <a:pPr marL="0" lvl="0" indent="0"/>
            <a:endParaRPr lang="en-IN" altLang="en-US" b="1" dirty="0" smtClean="0"/>
          </a:p>
          <a:p>
            <a:pPr marL="0" lvl="0" indent="0"/>
            <a:r>
              <a:rPr lang="en-IN" altLang="en-US" b="1" dirty="0" smtClean="0"/>
              <a:t>4. </a:t>
            </a:r>
            <a:r>
              <a:rPr lang="en-US" altLang="en-US" b="1" dirty="0" smtClean="0"/>
              <a:t>Top States and Top Cities with most accidents</a:t>
            </a:r>
          </a:p>
          <a:p>
            <a:pPr marL="0" lvl="0" indent="0"/>
            <a:endParaRPr lang="en-IN" altLang="en-US" b="1" dirty="0" smtClean="0"/>
          </a:p>
          <a:p>
            <a:pPr marL="0" lvl="0" indent="0"/>
            <a:r>
              <a:rPr lang="en-IN" altLang="en-US" b="1" dirty="0" smtClean="0"/>
              <a:t>5. </a:t>
            </a:r>
            <a:r>
              <a:rPr lang="en-US" altLang="en-US" b="1" dirty="0" smtClean="0"/>
              <a:t>Analyze accident trends over time series</a:t>
            </a:r>
            <a:endParaRPr lang="" altLang="en-US" b="1" dirty="0" smtClean="0"/>
          </a:p>
          <a:p>
            <a:pPr marL="0" lvl="0" indent="0"/>
            <a:endParaRPr lang="" altLang="en-US" b="1" dirty="0" smtClean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Add &amp; rename columns to Test data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289" y="831952"/>
            <a:ext cx="65722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28650"/>
            <a:ext cx="6705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Google Shape;74;p14"/>
          <p:cNvSpPr txBox="1"/>
          <p:nvPr/>
        </p:nvSpPr>
        <p:spPr>
          <a:xfrm>
            <a:off x="578130" y="10241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Create year, month, date columns &amp; handle null values in Test data</a:t>
            </a:r>
            <a:endParaRPr lang="en-US" sz="2000" dirty="0" smtClean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6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Binding to Train &amp; Test data to float32 data type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8575" y="866775"/>
            <a:ext cx="65468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5204" y="4248963"/>
            <a:ext cx="6544006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4743" y="923595"/>
            <a:ext cx="58293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Google Shape;74;p14"/>
          <p:cNvSpPr txBox="1"/>
          <p:nvPr/>
        </p:nvSpPr>
        <p:spPr>
          <a:xfrm>
            <a:off x="570815" y="184582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Supervised learning algorithms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8518" y="175564"/>
            <a:ext cx="5529911" cy="359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8138" y="3755136"/>
            <a:ext cx="5522976" cy="124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3333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smtClean="0"/>
              <a:t>Research Questions</a:t>
            </a:r>
            <a:endParaRPr lang="en-US" altLang="en-GB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13644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endParaRPr lang="en-US" altLang="en-US" b="1" dirty="0" smtClean="0"/>
          </a:p>
          <a:p>
            <a:pPr marL="0" indent="0"/>
            <a:endParaRPr lang="en-US" altLang="en-US" b="1" dirty="0" smtClean="0"/>
          </a:p>
          <a:p>
            <a:pPr marL="0" indent="0"/>
            <a:r>
              <a:rPr lang="en-US" altLang="en-US" b="1" dirty="0" smtClean="0"/>
              <a:t>1. Is there a change in accident severity levels over the years ?</a:t>
            </a:r>
          </a:p>
          <a:p>
            <a:pPr marL="0" indent="0"/>
            <a:r>
              <a:rPr lang="en-US" altLang="en-US" b="1" dirty="0" smtClean="0"/>
              <a:t> </a:t>
            </a:r>
          </a:p>
          <a:p>
            <a:pPr marL="0" indent="0"/>
            <a:r>
              <a:rPr lang="en-US" altLang="en-US" b="1" dirty="0" smtClean="0"/>
              <a:t>2. Do Weather Conditions have effect on Accidents ?</a:t>
            </a:r>
          </a:p>
          <a:p>
            <a:pPr marL="0" indent="0"/>
            <a:endParaRPr lang="en-US" altLang="en-US" b="1" dirty="0" smtClean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 descr="Overhead shot of young people sitting on a boardwalk"/>
          <p:cNvPicPr preferRelativeResize="0"/>
          <p:nvPr/>
        </p:nvPicPr>
        <p:blipFill rotWithShape="1">
          <a:blip r:embed="rId3"/>
          <a:srcRect t="8630" r="1254" b="8063"/>
          <a:stretch>
            <a:fillRect/>
          </a:stretch>
        </p:blipFill>
        <p:spPr>
          <a:xfrm>
            <a:off x="-14800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2352675" y="2329180"/>
            <a:ext cx="4439285" cy="485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00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3"/>
          <p:cNvSpPr txBox="1"/>
          <p:nvPr/>
        </p:nvSpPr>
        <p:spPr>
          <a:xfrm>
            <a:off x="251536" y="828428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altLang="en-US" b="1" dirty="0" smtClean="0"/>
              <a:t>6.   Analyze accident severity levels</a:t>
            </a:r>
          </a:p>
          <a:p>
            <a:pPr marL="0" lvl="0" indent="0"/>
            <a:endParaRPr lang="en-US" altLang="en-US" b="1" dirty="0" smtClean="0"/>
          </a:p>
          <a:p>
            <a:pPr marL="0" lvl="0" indent="0"/>
            <a:r>
              <a:rPr lang="en-US" altLang="en-US" b="1" dirty="0" smtClean="0"/>
              <a:t>7.</a:t>
            </a:r>
            <a:r>
              <a:rPr lang="en-US" altLang="en-US" dirty="0" smtClean="0"/>
              <a:t>   </a:t>
            </a:r>
            <a:r>
              <a:rPr lang="en-US" altLang="en-US" b="1" dirty="0" smtClean="0"/>
              <a:t>Evaluate Weather Conditions effect on accidents</a:t>
            </a:r>
            <a:endParaRPr lang="" altLang="en-US" b="1" dirty="0" smtClean="0"/>
          </a:p>
          <a:p>
            <a:pPr marL="0" lvl="0" indent="0"/>
            <a:endParaRPr lang="" altLang="en-US" b="1" dirty="0" smtClean="0"/>
          </a:p>
          <a:p>
            <a:pPr marL="0" indent="0"/>
            <a:r>
              <a:rPr lang="" altLang="en-US" b="1" dirty="0" smtClean="0"/>
              <a:t>8.   </a:t>
            </a:r>
            <a:r>
              <a:rPr lang="en-US" altLang="en-US" b="1" dirty="0" smtClean="0"/>
              <a:t>Analyze accidents occurring streets over its severity</a:t>
            </a:r>
          </a:p>
          <a:p>
            <a:pPr marL="0" lvl="0" indent="0"/>
            <a:endParaRPr lang="en-IN" altLang="en-US" b="1" dirty="0" smtClean="0"/>
          </a:p>
          <a:p>
            <a:pPr marL="0" lvl="0" indent="0"/>
            <a:r>
              <a:rPr lang="en-IN" altLang="en-US" b="1" dirty="0" smtClean="0"/>
              <a:t>9.   </a:t>
            </a:r>
            <a:r>
              <a:rPr lang="" altLang="en-US" b="1" dirty="0" smtClean="0"/>
              <a:t>Spatial Analysis of </a:t>
            </a:r>
            <a:r>
              <a:rPr lang="en-US" altLang="en-US" b="1" dirty="0" smtClean="0"/>
              <a:t>Accidents on the map</a:t>
            </a:r>
          </a:p>
          <a:p>
            <a:pPr marL="0" lvl="0" indent="0"/>
            <a:endParaRPr lang="en-IN" altLang="en-US" b="1" dirty="0" smtClean="0"/>
          </a:p>
          <a:p>
            <a:pPr marL="0" indent="0"/>
            <a:r>
              <a:rPr lang="en-IN" altLang="en-US" b="1" dirty="0" smtClean="0"/>
              <a:t>10. Predict total no. of accidents in different states for future dates</a:t>
            </a:r>
          </a:p>
          <a:p>
            <a:pPr marL="0" indent="0"/>
            <a:r>
              <a:rPr lang="en-IN" altLang="en-US" b="1" dirty="0" smtClean="0"/>
              <a:t>       using </a:t>
            </a:r>
            <a:r>
              <a:rPr lang="en-IN" altLang="en-US" b="1" dirty="0" smtClean="0"/>
              <a:t>different </a:t>
            </a:r>
            <a:r>
              <a:rPr lang="en-IN" altLang="en-US" b="1" dirty="0" smtClean="0"/>
              <a:t>supervised learning techniques.</a:t>
            </a:r>
            <a:endParaRPr lang="en-US" altLang="en-US" b="1" dirty="0" smtClean="0"/>
          </a:p>
          <a:p>
            <a:pPr marL="0" indent="0"/>
            <a:endParaRPr lang="en-US" altLang="en-US" b="1" dirty="0" smtClean="0"/>
          </a:p>
          <a:p>
            <a:pPr marL="0" lvl="0" indent="0"/>
            <a:endParaRPr lang="en-US" altLang="en-US" b="1" dirty="0" smtClean="0"/>
          </a:p>
          <a:p>
            <a:pPr marL="0" lvl="0" indent="0"/>
            <a:endParaRPr lang="en-IN" altLang="en-US" b="1" dirty="0" smtClean="0"/>
          </a:p>
          <a:p>
            <a:pPr marL="0" lvl="0" indent="0"/>
            <a:endParaRPr lang="" altLang="en-US" b="1" dirty="0" smtClean="0"/>
          </a:p>
        </p:txBody>
      </p:sp>
      <p:sp>
        <p:nvSpPr>
          <p:cNvPr id="2" name="Google Shape;68;p13"/>
          <p:cNvSpPr txBox="1"/>
          <p:nvPr/>
        </p:nvSpPr>
        <p:spPr>
          <a:xfrm>
            <a:off x="310058" y="1186136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3333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Background</a:t>
            </a:r>
            <a:endParaRPr lang="en-US" altLang="en-GB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441731" y="1296601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altLang="en-US" b="1" dirty="0" smtClean="0"/>
              <a:t>The accident datasets collected using two APIs that provide streaming traffic incident data.</a:t>
            </a:r>
          </a:p>
          <a:p>
            <a:pPr marL="0" indent="0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These APIs broadcast traffic data captured by a variety of entities, such as state departments of transportation, law enforcement agencies, traffic cameras and traffic sensors within the road-networks.</a:t>
            </a:r>
            <a:br>
              <a:rPr lang="en-US" altLang="en-US" b="1" dirty="0" smtClean="0"/>
            </a:br>
            <a:endParaRPr lang="en-US" altLang="en-US" b="1" dirty="0" smtClean="0"/>
          </a:p>
          <a:p>
            <a:pPr marL="0" indent="0"/>
            <a:r>
              <a:rPr lang="en-US" altLang="en-US" b="1" dirty="0" smtClean="0"/>
              <a:t>Accidents can be used for various applications such as real-time car accident prediction, studying car accidents hotspot locations, casualty analysis and extracting cause and effect rules to predict car accidents.</a:t>
            </a: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3333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Objectives</a:t>
            </a:r>
            <a:endParaRPr lang="en-US" altLang="en-GB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68579" y="1486796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/>
            <a:r>
              <a:rPr lang="en-US" altLang="en-US" b="1" dirty="0" smtClean="0"/>
              <a:t>1. To identify top States and top Cities with most accidents.</a:t>
            </a:r>
          </a:p>
          <a:p>
            <a:pPr marL="342900">
              <a:buAutoNum type="arabicPeriod"/>
            </a:pPr>
            <a:endParaRPr lang="en-US" altLang="en-US" b="1" dirty="0" smtClean="0"/>
          </a:p>
          <a:p>
            <a:pPr marL="0" indent="0"/>
            <a:r>
              <a:rPr lang="en-US" altLang="en-US" b="1" dirty="0" smtClean="0"/>
              <a:t>2. To analyze accident trends over time series.</a:t>
            </a:r>
          </a:p>
          <a:p>
            <a:pPr marL="0" indent="0"/>
            <a:endParaRPr lang="en-US" altLang="en-US" b="1" dirty="0" smtClean="0"/>
          </a:p>
          <a:p>
            <a:pPr marL="0" indent="0"/>
            <a:r>
              <a:rPr lang="en-US" altLang="en-US" b="1" dirty="0" smtClean="0"/>
              <a:t>3. To find temporal data for most of the accidents.</a:t>
            </a:r>
          </a:p>
          <a:p>
            <a:pPr marL="0" indent="0"/>
            <a:endParaRPr lang="en-US" altLang="en-US" b="1" dirty="0" smtClean="0"/>
          </a:p>
          <a:p>
            <a:pPr marL="0" indent="0"/>
            <a:r>
              <a:rPr lang="en-US" altLang="en-US" b="1" dirty="0" smtClean="0"/>
              <a:t>4. To analyze change in accident severity levels over the years.</a:t>
            </a:r>
          </a:p>
          <a:p>
            <a:pPr marL="0" indent="0"/>
            <a:r>
              <a:rPr lang="en-US" altLang="en-US" b="1" dirty="0" smtClean="0"/>
              <a:t> </a:t>
            </a:r>
          </a:p>
          <a:p>
            <a:pPr marL="0" indent="0"/>
            <a:r>
              <a:rPr lang="en-US" altLang="en-US" b="1" dirty="0" smtClean="0"/>
              <a:t>5. To evaluate Weather Conditions effect on accidents.</a:t>
            </a: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3"/>
          <p:cNvSpPr txBox="1"/>
          <p:nvPr/>
        </p:nvSpPr>
        <p:spPr>
          <a:xfrm>
            <a:off x="375894" y="7333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altLang="en-US" b="1" dirty="0" smtClean="0"/>
              <a:t>6. To analyze accidents occurring streets over its severity.</a:t>
            </a:r>
          </a:p>
          <a:p>
            <a:pPr marL="0" lvl="0" indent="0"/>
            <a:endParaRPr lang="en-IN" altLang="en-US" b="1" dirty="0" smtClean="0"/>
          </a:p>
          <a:p>
            <a:pPr marL="0" lvl="0" indent="0"/>
            <a:r>
              <a:rPr lang="en-IN" altLang="en-US" b="1" dirty="0" smtClean="0"/>
              <a:t>7. To s</a:t>
            </a:r>
            <a:r>
              <a:rPr lang="" altLang="en-US" b="1" dirty="0" smtClean="0"/>
              <a:t>patial analyze </a:t>
            </a:r>
            <a:r>
              <a:rPr lang="en-US" altLang="en-US" b="1" dirty="0" smtClean="0"/>
              <a:t>accidents on the map.</a:t>
            </a:r>
          </a:p>
          <a:p>
            <a:pPr marL="0" lvl="0" indent="0"/>
            <a:endParaRPr lang="en-IN" altLang="en-US" b="1" dirty="0" smtClean="0"/>
          </a:p>
          <a:p>
            <a:pPr marL="0" indent="0"/>
            <a:r>
              <a:rPr lang="en-IN" altLang="en-US" b="1" dirty="0" smtClean="0"/>
              <a:t>8. To predict total no. of accidents in different states for future dates </a:t>
            </a:r>
          </a:p>
          <a:p>
            <a:pPr marL="0" indent="0"/>
            <a:r>
              <a:rPr lang="en-IN" altLang="en-US" b="1" dirty="0" smtClean="0"/>
              <a:t>     using different techniques.</a:t>
            </a:r>
            <a:endParaRPr lang="en-US" altLang="en-US" b="1" dirty="0" smtClean="0"/>
          </a:p>
          <a:p>
            <a:pPr marL="0" lvl="0" indent="0"/>
            <a:endParaRPr lang="en-US" altLang="en-US" b="1" dirty="0" smtClean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0"/>
            <a:endParaRPr lang="en-US" altLang="en-US" b="1" dirty="0" smtClean="0"/>
          </a:p>
          <a:p>
            <a:pPr marL="342900" lvl="0"/>
            <a:endParaRPr lang="en-US" altLang="en-US" b="1" dirty="0" smtClean="0"/>
          </a:p>
          <a:p>
            <a:pPr marL="342900" lvl="0">
              <a:buAutoNum type="arabicPeriod"/>
            </a:pP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668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;p14"/>
          <p:cNvSpPr txBox="1"/>
          <p:nvPr/>
        </p:nvSpPr>
        <p:spPr>
          <a:xfrm>
            <a:off x="447675" y="236830"/>
            <a:ext cx="7578090" cy="4019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3200" b="1" dirty="0" smtClean="0"/>
              <a:t>Understanding Source Dataset:</a:t>
            </a:r>
            <a:endParaRPr lang="en-US" altLang="en-US" sz="3000" b="1" dirty="0"/>
          </a:p>
        </p:txBody>
      </p:sp>
      <p:sp>
        <p:nvSpPr>
          <p:cNvPr id="2" name="Google Shape;74;p14"/>
          <p:cNvSpPr txBox="1"/>
          <p:nvPr/>
        </p:nvSpPr>
        <p:spPr>
          <a:xfrm>
            <a:off x="403784" y="1685418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000" b="1" dirty="0" smtClean="0"/>
              <a:t>There is one .csv file “Accidents.csv“ with 2M rows and 49 columns i.e. 17 String, 13 Boolean, 12 Decimal and 7 Others.</a:t>
            </a:r>
          </a:p>
          <a:p>
            <a:pPr lvl="0"/>
            <a:endParaRPr lang="en-IN" sz="2000" b="1" dirty="0" smtClean="0"/>
          </a:p>
          <a:p>
            <a:pPr lvl="0"/>
            <a:r>
              <a:rPr lang="en-US" sz="2000" b="1" dirty="0" smtClean="0"/>
              <a:t>ID: unique identifier of accident record.</a:t>
            </a:r>
          </a:p>
          <a:p>
            <a:pPr lvl="0"/>
            <a:endParaRPr lang="en-US" sz="2000" b="1" dirty="0" smtClean="0"/>
          </a:p>
          <a:p>
            <a:pPr lvl="0"/>
            <a:r>
              <a:rPr lang="en-US" sz="2000" b="1" dirty="0" smtClean="0"/>
              <a:t>Source: Indicates source/API of the accident report.</a:t>
            </a:r>
          </a:p>
          <a:p>
            <a:pPr lvl="0"/>
            <a:endParaRPr lang="en-US" sz="2000" b="1" dirty="0" smtClean="0"/>
          </a:p>
          <a:p>
            <a:pPr lvl="0"/>
            <a:r>
              <a:rPr lang="en-US" sz="2000" b="1" dirty="0" smtClean="0"/>
              <a:t>TMC: Traffic Message Channel code which provides more detailed description of the event.</a:t>
            </a:r>
          </a:p>
          <a:p>
            <a:pPr lvl="0"/>
            <a:endParaRPr lang="en-IN" sz="2000" b="1" dirty="0" smtClean="0"/>
          </a:p>
          <a:p>
            <a:pPr lvl="0"/>
            <a:r>
              <a:rPr lang="en-US" sz="2000" b="1" dirty="0" smtClean="0"/>
              <a:t>Severity: a number between 1 and 4, where 1 indicates least impact on traffic and 4 indicates a significant impact on traffic.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668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2000" b="1" dirty="0" smtClean="0"/>
              <a:t>Start_Lat: Shows latitude in GPS coordinate of the start point.</a:t>
            </a:r>
          </a:p>
          <a:p>
            <a:pPr lvl="0"/>
            <a:endParaRPr lang="en-US" altLang="en-US" sz="2000" b="1" dirty="0" smtClean="0"/>
          </a:p>
          <a:p>
            <a:pPr lvl="0"/>
            <a:r>
              <a:rPr lang="en-US" altLang="en-US" sz="2000" b="1" dirty="0" smtClean="0"/>
              <a:t>Start_Lng: Shows longitude in GPS coordinate of the start point.</a:t>
            </a:r>
          </a:p>
          <a:p>
            <a:pPr lvl="0"/>
            <a:endParaRPr lang="en-US" altLang="en-US" sz="2000" b="1" dirty="0" smtClean="0"/>
          </a:p>
          <a:p>
            <a:pPr lvl="0"/>
            <a:r>
              <a:rPr lang="en-US" altLang="en-US" sz="2000" b="1" dirty="0" smtClean="0"/>
              <a:t>End_Lat: Shows latitude in GPS coordinate of the end point.</a:t>
            </a:r>
          </a:p>
          <a:p>
            <a:pPr lvl="0"/>
            <a:endParaRPr lang="en-US" altLang="en-US" sz="2000" b="1" dirty="0" smtClean="0"/>
          </a:p>
          <a:p>
            <a:pPr lvl="0"/>
            <a:r>
              <a:rPr lang="en-US" altLang="en-US" sz="2000" b="1" dirty="0" smtClean="0"/>
              <a:t>End_Lng: Shows longitude in GPS coordinate of the end point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/>
          <p:cNvSpPr txBox="1"/>
          <p:nvPr/>
        </p:nvSpPr>
        <p:spPr>
          <a:xfrm>
            <a:off x="381839" y="47841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87" y="1387414"/>
            <a:ext cx="7309226" cy="2368672"/>
          </a:xfrm>
          <a:prstGeom prst="rect">
            <a:avLst/>
          </a:prstGeom>
        </p:spPr>
      </p:pic>
      <p:sp>
        <p:nvSpPr>
          <p:cNvPr id="5" name="Google Shape;74;p14"/>
          <p:cNvSpPr txBox="1"/>
          <p:nvPr/>
        </p:nvSpPr>
        <p:spPr>
          <a:xfrm>
            <a:off x="541554" y="396723"/>
            <a:ext cx="7982585" cy="949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2000" b="1" dirty="0" smtClean="0"/>
              <a:t>top States and top Cities with most accidents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485</Words>
  <Application>WPS Presentation</Application>
  <PresentationFormat>On-screen Show (16:9)</PresentationFormat>
  <Paragraphs>110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Roboto</vt:lpstr>
      <vt:lpstr>Material</vt:lpstr>
      <vt:lpstr>Car Crash Analysis</vt:lpstr>
      <vt:lpstr>Content</vt:lpstr>
      <vt:lpstr>Slide 3</vt:lpstr>
      <vt:lpstr>Background</vt:lpstr>
      <vt:lpstr>Objectives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Research Questions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Visitor Forecasting</dc:title>
  <dc:creator/>
  <cp:lastModifiedBy>aditya satam</cp:lastModifiedBy>
  <cp:revision>58</cp:revision>
  <dcterms:created xsi:type="dcterms:W3CDTF">2020-11-27T08:25:48Z</dcterms:created>
  <dcterms:modified xsi:type="dcterms:W3CDTF">2021-04-29T15:16:11Z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